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86" r:id="rId5"/>
    <p:sldId id="257" r:id="rId6"/>
    <p:sldId id="258" r:id="rId7"/>
    <p:sldId id="263" r:id="rId8"/>
    <p:sldId id="277" r:id="rId9"/>
    <p:sldId id="261" r:id="rId10"/>
    <p:sldId id="262" r:id="rId11"/>
    <p:sldId id="259" r:id="rId12"/>
    <p:sldId id="260"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8" r:id="rId27"/>
    <p:sldId id="279" r:id="rId28"/>
    <p:sldId id="280" r:id="rId29"/>
    <p:sldId id="281" r:id="rId30"/>
    <p:sldId id="282" r:id="rId31"/>
    <p:sldId id="283" r:id="rId32"/>
    <p:sldId id="284" r:id="rId33"/>
    <p:sldId id="285"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0000500000000000000" pitchFamily="2" charset="-79"/>
      <p:regular r:id="rId43"/>
      <p:bold r:id="rId44"/>
    </p:embeddedFont>
    <p:embeddedFont>
      <p:font typeface="Bree Serif" panose="020B0604020202020204" charset="0"/>
      <p:regular r:id="rId45"/>
    </p:embeddedFont>
    <p:embeddedFont>
      <p:font typeface="Calibri" panose="020F0502020204030204" pitchFamily="34" charset="0"/>
      <p:regular r:id="rId46"/>
      <p:bold r:id="rId47"/>
      <p:italic r:id="rId48"/>
      <p:boldItalic r:id="rId49"/>
    </p:embeddedFont>
    <p:embeddedFont>
      <p:font typeface="Didact Gothic" panose="020B0604020202020204" charset="0"/>
      <p:regular r:id="rId50"/>
    </p:embeddedFont>
    <p:embeddedFont>
      <p:font typeface="Impact" panose="020B0806030902050204" pitchFamily="34" charset="0"/>
      <p:regular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Black" panose="02000000000000000000" pitchFamily="2" charset="0"/>
      <p:bold r:id="rId59"/>
      <p:boldItalic r:id="rId60"/>
    </p:embeddedFont>
    <p:embeddedFont>
      <p:font typeface="Roboto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
      <p:font typeface="Roboto Mono Thin" panose="020B0604020202020204" charset="0"/>
      <p:regular r:id="rId69"/>
      <p:bold r:id="rId70"/>
      <p:italic r:id="rId71"/>
      <p:boldItalic r:id="rId72"/>
    </p:embeddedFont>
    <p:embeddedFont>
      <p:font typeface="Roboto Thin"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35"/>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76036-7E27-4073-A035-51D1D02FBE62}">
  <a:tblStyle styleId="{5DE76036-7E27-4073-A035-51D1D02FBE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23" autoAdjust="0"/>
  </p:normalViewPr>
  <p:slideViewPr>
    <p:cSldViewPr snapToGrid="0">
      <p:cViewPr varScale="1">
        <p:scale>
          <a:sx n="87" d="100"/>
          <a:sy n="87" d="100"/>
        </p:scale>
        <p:origin x="9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CONFERENCING</a:t>
            </a:r>
            <a:endParaRPr dirty="0">
              <a:solidFill>
                <a:schemeClr val="accent1"/>
              </a:solidFill>
            </a:endParaRPr>
          </a:p>
          <a:p>
            <a:pPr marL="0" lvl="0" indent="0" algn="r" rtl="0">
              <a:spcBef>
                <a:spcPts val="0"/>
              </a:spcBef>
              <a:spcAft>
                <a:spcPts val="0"/>
              </a:spcAft>
              <a:buNone/>
            </a:pPr>
            <a:r>
              <a:rPr lang="es" sz="2400" dirty="0">
                <a:solidFill>
                  <a:schemeClr val="accent1"/>
                </a:solidFill>
              </a:rPr>
              <a:t>WITH </a:t>
            </a:r>
            <a:r>
              <a:rPr lang="es" sz="2400" b="1" dirty="0">
                <a:solidFill>
                  <a:schemeClr val="accent1"/>
                </a:solidFill>
              </a:rPr>
              <a:t>FLEET</a:t>
            </a:r>
            <a:endParaRPr sz="2400" b="1"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Reel time communication made Real</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62191BD1-7A58-4E11-A1E3-2F22B6FF1D85}"/>
              </a:ext>
            </a:extLst>
          </p:cNvPr>
          <p:cNvSpPr txBox="1"/>
          <p:nvPr/>
        </p:nvSpPr>
        <p:spPr>
          <a:xfrm>
            <a:off x="3598351" y="1811403"/>
            <a:ext cx="741110" cy="338554"/>
          </a:xfrm>
          <a:prstGeom prst="rect">
            <a:avLst/>
          </a:prstGeom>
          <a:noFill/>
        </p:spPr>
        <p:txBody>
          <a:bodyPr wrap="square" rtlCol="0">
            <a:spAutoFit/>
          </a:bodyPr>
          <a:lstStyle/>
          <a:p>
            <a:r>
              <a:rPr lang="en-US" sz="1600" dirty="0">
                <a:solidFill>
                  <a:schemeClr val="accent1"/>
                </a:solidFill>
                <a:latin typeface="Roboto Black"/>
                <a:ea typeface="Roboto Black"/>
                <a:sym typeface="Roboto Black"/>
              </a:rPr>
              <a:t>NODE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FFFFF"/>
                </a:solidFill>
                <a:latin typeface="Arial"/>
                <a:ea typeface="Arial"/>
                <a:cs typeface="Arial"/>
                <a:sym typeface="Arial"/>
              </a:rPr>
              <a:t>You can</a:t>
            </a:r>
            <a:r>
              <a:rPr lang="es" dirty="0">
                <a:solidFill>
                  <a:srgbClr val="435D74"/>
                </a:solidFill>
                <a:latin typeface="Arial"/>
                <a:ea typeface="Arial"/>
                <a:cs typeface="Arial"/>
                <a:sym typeface="Arial"/>
              </a:rPr>
              <a:t> </a:t>
            </a:r>
            <a:r>
              <a:rPr lang="es" dirty="0">
                <a:solidFill>
                  <a:srgbClr val="869FB2"/>
                </a:solidFill>
                <a:latin typeface="Arial"/>
                <a:ea typeface="Arial"/>
                <a:cs typeface="Arial"/>
                <a:sym typeface="Arial"/>
              </a:rPr>
              <a:t>resize</a:t>
            </a:r>
            <a:r>
              <a:rPr lang="es" dirty="0">
                <a:solidFill>
                  <a:srgbClr val="435D74"/>
                </a:solidFill>
                <a:latin typeface="Arial"/>
                <a:ea typeface="Arial"/>
                <a:cs typeface="Arial"/>
                <a:sym typeface="Arial"/>
              </a:rPr>
              <a:t> </a:t>
            </a:r>
            <a:r>
              <a:rPr lang="es" dirty="0">
                <a:solidFill>
                  <a:srgbClr val="FFFFFF"/>
                </a:solidFill>
                <a:latin typeface="Arial"/>
                <a:ea typeface="Arial"/>
                <a:cs typeface="Arial"/>
                <a:sym typeface="Arial"/>
              </a:rPr>
              <a:t>these icons without losing quality.</a:t>
            </a:r>
            <a:endParaRPr dirty="0">
              <a:solidFill>
                <a:srgbClr val="FFFFFF"/>
              </a:solidFill>
              <a:latin typeface="Arial"/>
              <a:ea typeface="Arial"/>
              <a:cs typeface="Arial"/>
              <a:sym typeface="Arial"/>
            </a:endParaRPr>
          </a:p>
          <a:p>
            <a:pPr marL="0" lvl="0" indent="0" algn="ctr" rtl="0">
              <a:spcBef>
                <a:spcPts val="0"/>
              </a:spcBef>
              <a:spcAft>
                <a:spcPts val="0"/>
              </a:spcAft>
              <a:buNone/>
            </a:pPr>
            <a:r>
              <a:rPr lang="es" dirty="0">
                <a:solidFill>
                  <a:srgbClr val="FFFFFF"/>
                </a:solidFill>
                <a:latin typeface="Arial"/>
                <a:ea typeface="Arial"/>
                <a:cs typeface="Arial"/>
                <a:sym typeface="Arial"/>
              </a:rPr>
              <a:t>You can </a:t>
            </a:r>
            <a:r>
              <a:rPr lang="es" dirty="0">
                <a:solidFill>
                  <a:srgbClr val="869FB2"/>
                </a:solidFill>
                <a:latin typeface="Arial"/>
                <a:ea typeface="Arial"/>
                <a:cs typeface="Arial"/>
                <a:sym typeface="Arial"/>
              </a:rPr>
              <a:t>change the stroke and fill color</a:t>
            </a:r>
            <a:r>
              <a:rPr lang="es" dirty="0">
                <a:solidFill>
                  <a:srgbClr val="FFFFFF"/>
                </a:solidFill>
                <a:latin typeface="Arial"/>
                <a:ea typeface="Arial"/>
                <a:cs typeface="Arial"/>
                <a:sym typeface="Arial"/>
              </a:rPr>
              <a:t>; just select the icon and click on the</a:t>
            </a:r>
            <a:r>
              <a:rPr lang="es" dirty="0">
                <a:solidFill>
                  <a:srgbClr val="435D74"/>
                </a:solidFill>
                <a:latin typeface="Arial"/>
                <a:ea typeface="Arial"/>
                <a:cs typeface="Arial"/>
                <a:sym typeface="Arial"/>
              </a:rPr>
              <a:t> </a:t>
            </a:r>
            <a:r>
              <a:rPr lang="es" dirty="0">
                <a:solidFill>
                  <a:srgbClr val="869FB2"/>
                </a:solidFill>
                <a:latin typeface="Arial"/>
                <a:ea typeface="Arial"/>
                <a:cs typeface="Arial"/>
                <a:sym typeface="Arial"/>
              </a:rPr>
              <a:t>paint bucket/pen</a:t>
            </a:r>
            <a:r>
              <a:rPr lang="es" dirty="0">
                <a:solidFill>
                  <a:srgbClr val="FFFFFF"/>
                </a:solidFill>
                <a:latin typeface="Arial"/>
                <a:ea typeface="Arial"/>
                <a:cs typeface="Arial"/>
                <a:sym typeface="Arial"/>
              </a:rPr>
              <a:t>.</a:t>
            </a:r>
            <a:endParaRPr dirty="0">
              <a:solidFill>
                <a:srgbClr val="FFFFFF"/>
              </a:solidFill>
              <a:latin typeface="Arial"/>
              <a:ea typeface="Arial"/>
              <a:cs typeface="Arial"/>
              <a:sym typeface="Arial"/>
            </a:endParaRPr>
          </a:p>
          <a:p>
            <a:pPr marL="0" lvl="0" indent="0" algn="ctr" rtl="0">
              <a:spcBef>
                <a:spcPts val="0"/>
              </a:spcBef>
              <a:spcAft>
                <a:spcPts val="0"/>
              </a:spcAft>
              <a:buNone/>
            </a:pPr>
            <a:r>
              <a:rPr lang="es" dirty="0">
                <a:solidFill>
                  <a:srgbClr val="FFFFFF"/>
                </a:solidFill>
                <a:latin typeface="Arial"/>
                <a:ea typeface="Arial"/>
                <a:cs typeface="Arial"/>
                <a:sym typeface="Arial"/>
              </a:rPr>
              <a:t>In Google Slides, you can also use </a:t>
            </a:r>
            <a:r>
              <a:rPr lang="es" dirty="0">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dirty="0">
                <a:solidFill>
                  <a:srgbClr val="FFFFFF"/>
                </a:solidFill>
                <a:latin typeface="Arial"/>
                <a:ea typeface="Arial"/>
                <a:cs typeface="Arial"/>
                <a:sym typeface="Arial"/>
              </a:rPr>
              <a:t>, allowing you to customize and add even more icons.</a:t>
            </a:r>
            <a:br>
              <a:rPr lang="es" dirty="0">
                <a:solidFill>
                  <a:srgbClr val="435D74"/>
                </a:solidFill>
                <a:latin typeface="Arial"/>
                <a:ea typeface="Arial"/>
                <a:cs typeface="Arial"/>
                <a:sym typeface="Arial"/>
              </a:rPr>
            </a:br>
            <a:endParaRPr dirty="0">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dirty="0">
                <a:solidFill>
                  <a:srgbClr val="FFFFFF"/>
                </a:solidFill>
              </a:rPr>
              <a:t>You can replace the image on the screen with your own</a:t>
            </a:r>
            <a:endParaRPr sz="900" dirty="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dirty="0">
                <a:solidFill>
                  <a:srgbClr val="FFFFFF"/>
                </a:solidFill>
              </a:rPr>
              <a:t>You can replace the image on the screen with your own</a:t>
            </a:r>
            <a:endParaRPr sz="900" dirty="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dirty="0">
                <a:solidFill>
                  <a:srgbClr val="FFFFFF"/>
                </a:solidFill>
              </a:rPr>
              <a:t>You can replace the image on the screen with your own</a:t>
            </a:r>
            <a:endParaRPr sz="900" dirty="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FFFFF"/>
                </a:solidFill>
              </a:rPr>
              <a:t>JENNA DOE</a:t>
            </a:r>
            <a:endParaRPr sz="1000" dirty="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{5DE76036-7E27-4073-A035-51D1D02FBE62}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{5DE76036-7E27-4073-A035-51D1D02FBE62}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{5DE76036-7E27-4073-A035-51D1D02FBE62}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{5DE76036-7E27-4073-A035-51D1D02FBE62}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9727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101266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Here we describe the</a:t>
            </a:r>
          </a:p>
          <a:p>
            <a:pPr marL="0" lvl="0" indent="0" algn="l" rtl="0">
              <a:spcBef>
                <a:spcPts val="0"/>
              </a:spcBef>
              <a:spcAft>
                <a:spcPts val="0"/>
              </a:spcAft>
              <a:buClr>
                <a:schemeClr val="dk1"/>
              </a:buClr>
              <a:buSzPts val="1100"/>
              <a:buFont typeface="Arial"/>
              <a:buNone/>
            </a:pPr>
            <a:r>
              <a:rPr lang="en-US" dirty="0">
                <a:solidFill>
                  <a:schemeClr val="accent1"/>
                </a:solidFill>
              </a:rPr>
              <a:t>User Requirements </a:t>
            </a:r>
            <a:endParaRPr dirty="0">
              <a:solidFill>
                <a:schemeClr val="accent1"/>
              </a:solidFill>
            </a:endParaRPr>
          </a:p>
        </p:txBody>
      </p:sp>
      <p:sp>
        <p:nvSpPr>
          <p:cNvPr id="220" name="Google Shape;220;p23"/>
          <p:cNvSpPr txBox="1">
            <a:spLocks noGrp="1"/>
          </p:cNvSpPr>
          <p:nvPr>
            <p:ph type="title" idx="2"/>
          </p:nvPr>
        </p:nvSpPr>
        <p:spPr>
          <a:xfrm>
            <a:off x="5167125" y="792018"/>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1" name="Google Shape;221;p23"/>
          <p:cNvSpPr txBox="1">
            <a:spLocks noGrp="1"/>
          </p:cNvSpPr>
          <p:nvPr>
            <p:ph type="subTitle" idx="3"/>
          </p:nvPr>
        </p:nvSpPr>
        <p:spPr>
          <a:xfrm>
            <a:off x="6411225" y="193736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accent1"/>
                </a:solidFill>
              </a:rPr>
              <a:t>Here </a:t>
            </a:r>
            <a:r>
              <a:rPr lang="en-US" dirty="0">
                <a:solidFill>
                  <a:schemeClr val="accent1"/>
                </a:solidFill>
              </a:rPr>
              <a:t>we describe the</a:t>
            </a:r>
          </a:p>
          <a:p>
            <a:pPr marL="0" lvl="0" indent="0" algn="l" rtl="0">
              <a:spcBef>
                <a:spcPts val="0"/>
              </a:spcBef>
              <a:spcAft>
                <a:spcPts val="0"/>
              </a:spcAft>
              <a:buClr>
                <a:schemeClr val="dk1"/>
              </a:buClr>
              <a:buSzPts val="1100"/>
              <a:buFont typeface="Arial"/>
              <a:buNone/>
            </a:pPr>
            <a:r>
              <a:rPr lang="en-US" dirty="0">
                <a:solidFill>
                  <a:schemeClr val="accent1"/>
                </a:solidFill>
              </a:rPr>
              <a:t>Project Design</a:t>
            </a:r>
            <a:endParaRPr dirty="0">
              <a:solidFill>
                <a:schemeClr val="accent1"/>
              </a:solidFill>
            </a:endParaRPr>
          </a:p>
        </p:txBody>
      </p:sp>
      <p:sp>
        <p:nvSpPr>
          <p:cNvPr id="222" name="Google Shape;222;p23"/>
          <p:cNvSpPr txBox="1">
            <a:spLocks noGrp="1"/>
          </p:cNvSpPr>
          <p:nvPr>
            <p:ph type="title" idx="4"/>
          </p:nvPr>
        </p:nvSpPr>
        <p:spPr>
          <a:xfrm>
            <a:off x="5167125" y="1688743"/>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07</a:t>
            </a:r>
            <a:endParaRPr dirty="0">
              <a:solidFill>
                <a:schemeClr val="accent1"/>
              </a:solidFill>
            </a:endParaRPr>
          </a:p>
        </p:txBody>
      </p:sp>
      <p:sp>
        <p:nvSpPr>
          <p:cNvPr id="223" name="Google Shape;223;p23"/>
          <p:cNvSpPr txBox="1">
            <a:spLocks noGrp="1"/>
          </p:cNvSpPr>
          <p:nvPr>
            <p:ph type="subTitle" idx="5"/>
          </p:nvPr>
        </p:nvSpPr>
        <p:spPr>
          <a:xfrm>
            <a:off x="6411225" y="282621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accent1"/>
                </a:solidFill>
              </a:rPr>
              <a:t>Here </a:t>
            </a:r>
            <a:r>
              <a:rPr lang="en-US" dirty="0">
                <a:solidFill>
                  <a:schemeClr val="accent1"/>
                </a:solidFill>
              </a:rPr>
              <a:t>we describe the</a:t>
            </a:r>
          </a:p>
          <a:p>
            <a:pPr marL="0" lvl="0" indent="0" algn="l" rtl="0">
              <a:spcBef>
                <a:spcPts val="0"/>
              </a:spcBef>
              <a:spcAft>
                <a:spcPts val="0"/>
              </a:spcAft>
              <a:buClr>
                <a:schemeClr val="dk1"/>
              </a:buClr>
              <a:buSzPts val="1100"/>
              <a:buFont typeface="Arial"/>
              <a:buNone/>
            </a:pPr>
            <a:r>
              <a:rPr lang="en-US" dirty="0">
                <a:solidFill>
                  <a:schemeClr val="accent1"/>
                </a:solidFill>
              </a:rPr>
              <a:t>Architecture of the page</a:t>
            </a:r>
            <a:endParaRPr dirty="0">
              <a:solidFill>
                <a:schemeClr val="accent1"/>
              </a:solidFill>
            </a:endParaRPr>
          </a:p>
        </p:txBody>
      </p:sp>
      <p:sp>
        <p:nvSpPr>
          <p:cNvPr id="224" name="Google Shape;224;p23"/>
          <p:cNvSpPr txBox="1">
            <a:spLocks noGrp="1"/>
          </p:cNvSpPr>
          <p:nvPr>
            <p:ph type="title" idx="6"/>
          </p:nvPr>
        </p:nvSpPr>
        <p:spPr>
          <a:xfrm>
            <a:off x="5167125" y="2585468"/>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08</a:t>
            </a:r>
            <a:endParaRPr dirty="0">
              <a:solidFill>
                <a:schemeClr val="accent1"/>
              </a:solidFill>
            </a:endParaRPr>
          </a:p>
        </p:txBody>
      </p:sp>
      <p:sp>
        <p:nvSpPr>
          <p:cNvPr id="225" name="Google Shape;225;p23"/>
          <p:cNvSpPr txBox="1">
            <a:spLocks noGrp="1"/>
          </p:cNvSpPr>
          <p:nvPr>
            <p:ph type="subTitle" idx="7"/>
          </p:nvPr>
        </p:nvSpPr>
        <p:spPr>
          <a:xfrm>
            <a:off x="725750" y="1012668"/>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Here we describe</a:t>
            </a:r>
            <a:endParaRPr dirty="0">
              <a:solidFill>
                <a:schemeClr val="accent1"/>
              </a:solidFill>
            </a:endParaRPr>
          </a:p>
          <a:p>
            <a:pPr marL="0" lvl="0" indent="0" algn="r" rtl="0">
              <a:spcBef>
                <a:spcPts val="0"/>
              </a:spcBef>
              <a:spcAft>
                <a:spcPts val="0"/>
              </a:spcAft>
              <a:buNone/>
            </a:pPr>
            <a:r>
              <a:rPr lang="en-US" dirty="0">
                <a:solidFill>
                  <a:schemeClr val="accent1"/>
                </a:solidFill>
              </a:rPr>
              <a:t>A</a:t>
            </a:r>
            <a:r>
              <a:rPr lang="es" dirty="0">
                <a:solidFill>
                  <a:schemeClr val="accent1"/>
                </a:solidFill>
              </a:rPr>
              <a:t>bout the project</a:t>
            </a:r>
            <a:endParaRPr dirty="0">
              <a:solidFill>
                <a:schemeClr val="accent1"/>
              </a:solidFill>
            </a:endParaRPr>
          </a:p>
        </p:txBody>
      </p:sp>
      <p:sp>
        <p:nvSpPr>
          <p:cNvPr id="226" name="Google Shape;226;p23"/>
          <p:cNvSpPr txBox="1">
            <a:spLocks noGrp="1"/>
          </p:cNvSpPr>
          <p:nvPr>
            <p:ph type="title" idx="8"/>
          </p:nvPr>
        </p:nvSpPr>
        <p:spPr>
          <a:xfrm>
            <a:off x="2827575" y="792018"/>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1937368"/>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Here we describe the</a:t>
            </a:r>
          </a:p>
          <a:p>
            <a:pPr marL="0" lvl="0" indent="0" algn="r" rtl="0">
              <a:spcBef>
                <a:spcPts val="0"/>
              </a:spcBef>
              <a:spcAft>
                <a:spcPts val="0"/>
              </a:spcAft>
              <a:buClr>
                <a:schemeClr val="dk1"/>
              </a:buClr>
              <a:buSzPts val="1100"/>
              <a:buFont typeface="Arial"/>
              <a:buNone/>
            </a:pPr>
            <a:r>
              <a:rPr lang="en-US" dirty="0">
                <a:solidFill>
                  <a:schemeClr val="accent1"/>
                </a:solidFill>
              </a:rPr>
              <a:t>Ideas and Objectives</a:t>
            </a:r>
            <a:endParaRPr dirty="0">
              <a:solidFill>
                <a:schemeClr val="accent1"/>
              </a:solidFill>
            </a:endParaRPr>
          </a:p>
        </p:txBody>
      </p:sp>
      <p:sp>
        <p:nvSpPr>
          <p:cNvPr id="228" name="Google Shape;228;p23"/>
          <p:cNvSpPr txBox="1">
            <a:spLocks noGrp="1"/>
          </p:cNvSpPr>
          <p:nvPr>
            <p:ph type="title" idx="13"/>
          </p:nvPr>
        </p:nvSpPr>
        <p:spPr>
          <a:xfrm>
            <a:off x="2827575" y="1688743"/>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725750" y="2826218"/>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dirty="0">
                <a:solidFill>
                  <a:schemeClr val="accent1"/>
                </a:solidFill>
              </a:rPr>
              <a:t>Here </a:t>
            </a:r>
            <a:r>
              <a:rPr lang="en-US" dirty="0">
                <a:solidFill>
                  <a:schemeClr val="accent1"/>
                </a:solidFill>
              </a:rPr>
              <a:t>we describe terms</a:t>
            </a:r>
          </a:p>
          <a:p>
            <a:pPr marL="0" lvl="0" indent="0" algn="r" rtl="0">
              <a:spcBef>
                <a:spcPts val="0"/>
              </a:spcBef>
              <a:spcAft>
                <a:spcPts val="0"/>
              </a:spcAft>
              <a:buClr>
                <a:schemeClr val="dk1"/>
              </a:buClr>
              <a:buSzPts val="1100"/>
              <a:buFont typeface="Arial"/>
              <a:buNone/>
            </a:pPr>
            <a:r>
              <a:rPr lang="en-US" dirty="0">
                <a:solidFill>
                  <a:schemeClr val="accent1"/>
                </a:solidFill>
              </a:rPr>
              <a:t>Used in project</a:t>
            </a:r>
            <a:endParaRPr dirty="0">
              <a:solidFill>
                <a:schemeClr val="accent1"/>
              </a:solidFill>
            </a:endParaRPr>
          </a:p>
        </p:txBody>
      </p:sp>
      <p:sp>
        <p:nvSpPr>
          <p:cNvPr id="230" name="Google Shape;230;p23"/>
          <p:cNvSpPr txBox="1">
            <a:spLocks noGrp="1"/>
          </p:cNvSpPr>
          <p:nvPr>
            <p:ph type="title" idx="15"/>
          </p:nvPr>
        </p:nvSpPr>
        <p:spPr>
          <a:xfrm>
            <a:off x="2827575" y="2585468"/>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9415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514794" y="1865731"/>
            <a:ext cx="2204694"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Idea – Context and Objective</a:t>
            </a:r>
            <a:endParaRPr dirty="0"/>
          </a:p>
        </p:txBody>
      </p:sp>
      <p:sp>
        <p:nvSpPr>
          <p:cNvPr id="233" name="Google Shape;233;p23"/>
          <p:cNvSpPr txBox="1">
            <a:spLocks noGrp="1"/>
          </p:cNvSpPr>
          <p:nvPr>
            <p:ph type="ctrTitle" idx="18"/>
          </p:nvPr>
        </p:nvSpPr>
        <p:spPr>
          <a:xfrm>
            <a:off x="643488" y="275466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Project Term Definition</a:t>
            </a:r>
            <a:endParaRPr dirty="0"/>
          </a:p>
        </p:txBody>
      </p:sp>
      <p:sp>
        <p:nvSpPr>
          <p:cNvPr id="234" name="Google Shape;234;p23"/>
          <p:cNvSpPr txBox="1">
            <a:spLocks noGrp="1"/>
          </p:cNvSpPr>
          <p:nvPr>
            <p:ph type="ctrTitle" idx="19"/>
          </p:nvPr>
        </p:nvSpPr>
        <p:spPr>
          <a:xfrm>
            <a:off x="6424513" y="94153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Major Requirements</a:t>
            </a:r>
            <a:endParaRPr dirty="0"/>
          </a:p>
        </p:txBody>
      </p:sp>
      <p:sp>
        <p:nvSpPr>
          <p:cNvPr id="235" name="Google Shape;235;p23"/>
          <p:cNvSpPr txBox="1">
            <a:spLocks noGrp="1"/>
          </p:cNvSpPr>
          <p:nvPr>
            <p:ph type="ctrTitle" idx="20"/>
          </p:nvPr>
        </p:nvSpPr>
        <p:spPr>
          <a:xfrm>
            <a:off x="6424513" y="186573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Design - Project Stages</a:t>
            </a:r>
            <a:endParaRPr dirty="0"/>
          </a:p>
        </p:txBody>
      </p:sp>
      <p:sp>
        <p:nvSpPr>
          <p:cNvPr id="236" name="Google Shape;236;p23"/>
          <p:cNvSpPr txBox="1">
            <a:spLocks noGrp="1"/>
          </p:cNvSpPr>
          <p:nvPr>
            <p:ph type="ctrTitle" idx="21"/>
          </p:nvPr>
        </p:nvSpPr>
        <p:spPr>
          <a:xfrm>
            <a:off x="6424513" y="275466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Architecture</a:t>
            </a:r>
            <a:endParaRPr dirty="0"/>
          </a:p>
        </p:txBody>
      </p:sp>
      <p:sp>
        <p:nvSpPr>
          <p:cNvPr id="237" name="Google Shape;237;p23"/>
          <p:cNvSpPr/>
          <p:nvPr/>
        </p:nvSpPr>
        <p:spPr>
          <a:xfrm>
            <a:off x="3597855" y="2725962"/>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906631"/>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181355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181223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5087875" y="978612"/>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703871"/>
            <a:ext cx="8520600" cy="0"/>
          </a:xfrm>
          <a:prstGeom prst="straightConnector1">
            <a:avLst/>
          </a:prstGeom>
          <a:noFill/>
          <a:ln w="9525" cap="flat" cmpd="sng">
            <a:solidFill>
              <a:srgbClr val="48FFD5"/>
            </a:solidFill>
            <a:prstDash val="solid"/>
            <a:round/>
            <a:headEnd type="none" w="med" len="med"/>
            <a:tailEnd type="none" w="med" len="med"/>
          </a:ln>
        </p:spPr>
      </p:cxnSp>
      <p:sp>
        <p:nvSpPr>
          <p:cNvPr id="62" name="Google Shape;221;p23">
            <a:extLst>
              <a:ext uri="{FF2B5EF4-FFF2-40B4-BE49-F238E27FC236}">
                <a16:creationId xmlns:a16="http://schemas.microsoft.com/office/drawing/2014/main" id="{1A583F0B-8D02-444D-AD7F-DBA22942E307}"/>
              </a:ext>
            </a:extLst>
          </p:cNvPr>
          <p:cNvSpPr txBox="1">
            <a:spLocks/>
          </p:cNvSpPr>
          <p:nvPr/>
        </p:nvSpPr>
        <p:spPr>
          <a:xfrm>
            <a:off x="6411225" y="3633323"/>
            <a:ext cx="18894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buClr>
                <a:schemeClr val="dk1"/>
              </a:buClr>
              <a:buSzPts val="1100"/>
              <a:buFont typeface="Arial"/>
              <a:buNone/>
            </a:pPr>
            <a:r>
              <a:rPr lang="en-US" dirty="0">
                <a:solidFill>
                  <a:schemeClr val="accent1"/>
                </a:solidFill>
              </a:rPr>
              <a:t>Here we describe </a:t>
            </a:r>
          </a:p>
          <a:p>
            <a:pPr marL="0" indent="0">
              <a:buClr>
                <a:schemeClr val="dk1"/>
              </a:buClr>
              <a:buSzPts val="1100"/>
              <a:buFont typeface="Arial"/>
              <a:buNone/>
            </a:pPr>
            <a:r>
              <a:rPr lang="en-US" dirty="0">
                <a:solidFill>
                  <a:schemeClr val="accent1"/>
                </a:solidFill>
              </a:rPr>
              <a:t>web wire Framings</a:t>
            </a:r>
          </a:p>
        </p:txBody>
      </p:sp>
      <p:sp>
        <p:nvSpPr>
          <p:cNvPr id="63" name="Google Shape;222;p23">
            <a:extLst>
              <a:ext uri="{FF2B5EF4-FFF2-40B4-BE49-F238E27FC236}">
                <a16:creationId xmlns:a16="http://schemas.microsoft.com/office/drawing/2014/main" id="{46FF6459-1848-4C5C-A409-418E92740931}"/>
              </a:ext>
            </a:extLst>
          </p:cNvPr>
          <p:cNvSpPr txBox="1">
            <a:spLocks/>
          </p:cNvSpPr>
          <p:nvPr/>
        </p:nvSpPr>
        <p:spPr>
          <a:xfrm>
            <a:off x="5167125" y="3384698"/>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09</a:t>
            </a:r>
          </a:p>
        </p:txBody>
      </p:sp>
      <p:sp>
        <p:nvSpPr>
          <p:cNvPr id="64" name="Google Shape;223;p23">
            <a:extLst>
              <a:ext uri="{FF2B5EF4-FFF2-40B4-BE49-F238E27FC236}">
                <a16:creationId xmlns:a16="http://schemas.microsoft.com/office/drawing/2014/main" id="{CA014BA0-0025-46B2-A71E-B7F85B277025}"/>
              </a:ext>
            </a:extLst>
          </p:cNvPr>
          <p:cNvSpPr txBox="1">
            <a:spLocks/>
          </p:cNvSpPr>
          <p:nvPr/>
        </p:nvSpPr>
        <p:spPr>
          <a:xfrm>
            <a:off x="6411225" y="4522173"/>
            <a:ext cx="18894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buClr>
                <a:schemeClr val="dk1"/>
              </a:buClr>
              <a:buSzPts val="1100"/>
              <a:buFont typeface="Arial"/>
              <a:buNone/>
            </a:pPr>
            <a:r>
              <a:rPr lang="en-US" dirty="0">
                <a:solidFill>
                  <a:schemeClr val="accent1"/>
                </a:solidFill>
              </a:rPr>
              <a:t>Here we describe the </a:t>
            </a:r>
          </a:p>
          <a:p>
            <a:pPr marL="0" indent="0">
              <a:buClr>
                <a:schemeClr val="dk1"/>
              </a:buClr>
              <a:buSzPts val="1100"/>
              <a:buFont typeface="Arial"/>
              <a:buNone/>
            </a:pPr>
            <a:r>
              <a:rPr lang="en-US" dirty="0">
                <a:solidFill>
                  <a:schemeClr val="accent1"/>
                </a:solidFill>
              </a:rPr>
              <a:t>Completion status</a:t>
            </a:r>
          </a:p>
        </p:txBody>
      </p:sp>
      <p:sp>
        <p:nvSpPr>
          <p:cNvPr id="65" name="Google Shape;224;p23">
            <a:extLst>
              <a:ext uri="{FF2B5EF4-FFF2-40B4-BE49-F238E27FC236}">
                <a16:creationId xmlns:a16="http://schemas.microsoft.com/office/drawing/2014/main" id="{69B406C9-7D1C-4D7E-B3B5-78CBA8F8BF9F}"/>
              </a:ext>
            </a:extLst>
          </p:cNvPr>
          <p:cNvSpPr txBox="1">
            <a:spLocks/>
          </p:cNvSpPr>
          <p:nvPr/>
        </p:nvSpPr>
        <p:spPr>
          <a:xfrm>
            <a:off x="5167125" y="4281423"/>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r"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10</a:t>
            </a:r>
          </a:p>
        </p:txBody>
      </p:sp>
      <p:sp>
        <p:nvSpPr>
          <p:cNvPr id="66" name="Google Shape;227;p23">
            <a:extLst>
              <a:ext uri="{FF2B5EF4-FFF2-40B4-BE49-F238E27FC236}">
                <a16:creationId xmlns:a16="http://schemas.microsoft.com/office/drawing/2014/main" id="{B5D16E94-4BB6-4A10-90C2-66EA175F0447}"/>
              </a:ext>
            </a:extLst>
          </p:cNvPr>
          <p:cNvSpPr txBox="1">
            <a:spLocks/>
          </p:cNvSpPr>
          <p:nvPr/>
        </p:nvSpPr>
        <p:spPr>
          <a:xfrm>
            <a:off x="725750" y="3633323"/>
            <a:ext cx="20100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buClr>
                <a:schemeClr val="dk1"/>
              </a:buClr>
              <a:buSzPts val="1100"/>
              <a:buFont typeface="Arial"/>
              <a:buNone/>
            </a:pPr>
            <a:r>
              <a:rPr lang="en-US" dirty="0">
                <a:solidFill>
                  <a:schemeClr val="accent1"/>
                </a:solidFill>
              </a:rPr>
              <a:t>Here we describe the difficulties</a:t>
            </a:r>
          </a:p>
          <a:p>
            <a:pPr marL="0" indent="0">
              <a:buClr>
                <a:schemeClr val="dk1"/>
              </a:buClr>
              <a:buSzPts val="1100"/>
              <a:buFont typeface="Arial"/>
              <a:buNone/>
            </a:pPr>
            <a:r>
              <a:rPr lang="en-US" dirty="0">
                <a:solidFill>
                  <a:schemeClr val="accent1"/>
                </a:solidFill>
              </a:rPr>
              <a:t>Faced by users without fleet</a:t>
            </a:r>
          </a:p>
        </p:txBody>
      </p:sp>
      <p:sp>
        <p:nvSpPr>
          <p:cNvPr id="67" name="Google Shape;228;p23">
            <a:extLst>
              <a:ext uri="{FF2B5EF4-FFF2-40B4-BE49-F238E27FC236}">
                <a16:creationId xmlns:a16="http://schemas.microsoft.com/office/drawing/2014/main" id="{9A8FFD83-4F00-436C-BC99-4A44ABECFB8B}"/>
              </a:ext>
            </a:extLst>
          </p:cNvPr>
          <p:cNvSpPr txBox="1">
            <a:spLocks/>
          </p:cNvSpPr>
          <p:nvPr/>
        </p:nvSpPr>
        <p:spPr>
          <a:xfrm>
            <a:off x="2827575" y="3384698"/>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a:solidFill>
                  <a:schemeClr val="accent1"/>
                </a:solidFill>
              </a:rPr>
              <a:t>04</a:t>
            </a:r>
            <a:endParaRPr lang="es" dirty="0">
              <a:solidFill>
                <a:schemeClr val="accent1"/>
              </a:solidFill>
            </a:endParaRPr>
          </a:p>
        </p:txBody>
      </p:sp>
      <p:sp>
        <p:nvSpPr>
          <p:cNvPr id="68" name="Google Shape;229;p23">
            <a:extLst>
              <a:ext uri="{FF2B5EF4-FFF2-40B4-BE49-F238E27FC236}">
                <a16:creationId xmlns:a16="http://schemas.microsoft.com/office/drawing/2014/main" id="{C763958D-E978-4C6F-B1A6-68A36F258D4D}"/>
              </a:ext>
            </a:extLst>
          </p:cNvPr>
          <p:cNvSpPr txBox="1">
            <a:spLocks/>
          </p:cNvSpPr>
          <p:nvPr/>
        </p:nvSpPr>
        <p:spPr>
          <a:xfrm>
            <a:off x="725750" y="4522173"/>
            <a:ext cx="20100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buClr>
                <a:schemeClr val="dk1"/>
              </a:buClr>
              <a:buSzPts val="1100"/>
              <a:buFont typeface="Arial"/>
              <a:buNone/>
            </a:pPr>
            <a:r>
              <a:rPr lang="en-US" dirty="0">
                <a:solidFill>
                  <a:schemeClr val="accent1"/>
                </a:solidFill>
              </a:rPr>
              <a:t>Here we describe the</a:t>
            </a:r>
          </a:p>
          <a:p>
            <a:pPr marL="0" indent="0">
              <a:buClr>
                <a:schemeClr val="dk1"/>
              </a:buClr>
              <a:buSzPts val="1100"/>
              <a:buFont typeface="Arial"/>
              <a:buNone/>
            </a:pPr>
            <a:r>
              <a:rPr lang="en-US" dirty="0">
                <a:solidFill>
                  <a:schemeClr val="accent1"/>
                </a:solidFill>
              </a:rPr>
              <a:t>Tech Stack used in the Project</a:t>
            </a:r>
          </a:p>
        </p:txBody>
      </p:sp>
      <p:sp>
        <p:nvSpPr>
          <p:cNvPr id="69" name="Google Shape;230;p23">
            <a:extLst>
              <a:ext uri="{FF2B5EF4-FFF2-40B4-BE49-F238E27FC236}">
                <a16:creationId xmlns:a16="http://schemas.microsoft.com/office/drawing/2014/main" id="{163A9DC8-61D3-4801-9D5E-4351F3E5B15A}"/>
              </a:ext>
            </a:extLst>
          </p:cNvPr>
          <p:cNvSpPr txBox="1">
            <a:spLocks/>
          </p:cNvSpPr>
          <p:nvPr/>
        </p:nvSpPr>
        <p:spPr>
          <a:xfrm>
            <a:off x="2827575" y="4281423"/>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es" dirty="0">
                <a:solidFill>
                  <a:schemeClr val="accent1"/>
                </a:solidFill>
              </a:rPr>
              <a:t>05</a:t>
            </a:r>
          </a:p>
        </p:txBody>
      </p:sp>
      <p:sp>
        <p:nvSpPr>
          <p:cNvPr id="70" name="Google Shape;232;p23">
            <a:extLst>
              <a:ext uri="{FF2B5EF4-FFF2-40B4-BE49-F238E27FC236}">
                <a16:creationId xmlns:a16="http://schemas.microsoft.com/office/drawing/2014/main" id="{17C0C2D0-5A60-4741-95DB-B7165C0903A7}"/>
              </a:ext>
            </a:extLst>
          </p:cNvPr>
          <p:cNvSpPr txBox="1">
            <a:spLocks/>
          </p:cNvSpPr>
          <p:nvPr/>
        </p:nvSpPr>
        <p:spPr>
          <a:xfrm>
            <a:off x="643488" y="3561686"/>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buClr>
                <a:schemeClr val="dk1"/>
              </a:buClr>
              <a:buSzPts val="1100"/>
              <a:buFont typeface="Arial"/>
              <a:buNone/>
            </a:pPr>
            <a:r>
              <a:rPr lang="en-US" dirty="0"/>
              <a:t>Difficulties</a:t>
            </a:r>
          </a:p>
        </p:txBody>
      </p:sp>
      <p:sp>
        <p:nvSpPr>
          <p:cNvPr id="71" name="Google Shape;233;p23">
            <a:extLst>
              <a:ext uri="{FF2B5EF4-FFF2-40B4-BE49-F238E27FC236}">
                <a16:creationId xmlns:a16="http://schemas.microsoft.com/office/drawing/2014/main" id="{3B1D80F4-F0DC-48EC-9579-E8836C0A11DF}"/>
              </a:ext>
            </a:extLst>
          </p:cNvPr>
          <p:cNvSpPr txBox="1">
            <a:spLocks/>
          </p:cNvSpPr>
          <p:nvPr/>
        </p:nvSpPr>
        <p:spPr>
          <a:xfrm>
            <a:off x="643488" y="4450623"/>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buClr>
                <a:schemeClr val="dk1"/>
              </a:buClr>
              <a:buSzPts val="1100"/>
              <a:buFont typeface="Arial"/>
              <a:buNone/>
            </a:pPr>
            <a:r>
              <a:rPr lang="en-US" dirty="0"/>
              <a:t>Tech Stack</a:t>
            </a:r>
          </a:p>
        </p:txBody>
      </p:sp>
      <p:sp>
        <p:nvSpPr>
          <p:cNvPr id="72" name="Google Shape;235;p23">
            <a:extLst>
              <a:ext uri="{FF2B5EF4-FFF2-40B4-BE49-F238E27FC236}">
                <a16:creationId xmlns:a16="http://schemas.microsoft.com/office/drawing/2014/main" id="{91970AE6-6D53-4EA9-9376-7945D6CAC149}"/>
              </a:ext>
            </a:extLst>
          </p:cNvPr>
          <p:cNvSpPr txBox="1">
            <a:spLocks/>
          </p:cNvSpPr>
          <p:nvPr/>
        </p:nvSpPr>
        <p:spPr>
          <a:xfrm>
            <a:off x="6424513" y="3561686"/>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buClr>
                <a:schemeClr val="dk1"/>
              </a:buClr>
              <a:buSzPts val="1100"/>
              <a:buFont typeface="Arial"/>
              <a:buNone/>
            </a:pPr>
            <a:r>
              <a:rPr lang="en-IN" dirty="0"/>
              <a:t>S</a:t>
            </a:r>
            <a:r>
              <a:rPr lang="en-US" dirty="0" err="1"/>
              <a:t>creenshot</a:t>
            </a:r>
            <a:endParaRPr lang="en-US" dirty="0"/>
          </a:p>
        </p:txBody>
      </p:sp>
      <p:sp>
        <p:nvSpPr>
          <p:cNvPr id="73" name="Google Shape;236;p23">
            <a:extLst>
              <a:ext uri="{FF2B5EF4-FFF2-40B4-BE49-F238E27FC236}">
                <a16:creationId xmlns:a16="http://schemas.microsoft.com/office/drawing/2014/main" id="{12110EF4-C7FB-4963-B8D6-83F70543892B}"/>
              </a:ext>
            </a:extLst>
          </p:cNvPr>
          <p:cNvSpPr txBox="1">
            <a:spLocks/>
          </p:cNvSpPr>
          <p:nvPr/>
        </p:nvSpPr>
        <p:spPr>
          <a:xfrm>
            <a:off x="6424513" y="4450623"/>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buClr>
                <a:schemeClr val="dk1"/>
              </a:buClr>
              <a:buSzPts val="1100"/>
              <a:buFont typeface="Arial"/>
              <a:buNone/>
            </a:pPr>
            <a:r>
              <a:rPr lang="en-US" dirty="0"/>
              <a:t>Completion Status</a:t>
            </a:r>
          </a:p>
        </p:txBody>
      </p:sp>
      <p:sp>
        <p:nvSpPr>
          <p:cNvPr id="83" name="Google Shape;255;p23">
            <a:extLst>
              <a:ext uri="{FF2B5EF4-FFF2-40B4-BE49-F238E27FC236}">
                <a16:creationId xmlns:a16="http://schemas.microsoft.com/office/drawing/2014/main" id="{007159BA-EB58-46DF-85F3-F65523D29F19}"/>
              </a:ext>
            </a:extLst>
          </p:cNvPr>
          <p:cNvSpPr/>
          <p:nvPr/>
        </p:nvSpPr>
        <p:spPr>
          <a:xfrm>
            <a:off x="5109480" y="4419264"/>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01;p52">
            <a:extLst>
              <a:ext uri="{FF2B5EF4-FFF2-40B4-BE49-F238E27FC236}">
                <a16:creationId xmlns:a16="http://schemas.microsoft.com/office/drawing/2014/main" id="{B190D507-5F21-48AA-A887-9C0CE51201BD}"/>
              </a:ext>
            </a:extLst>
          </p:cNvPr>
          <p:cNvSpPr/>
          <p:nvPr/>
        </p:nvSpPr>
        <p:spPr>
          <a:xfrm>
            <a:off x="3575855" y="3502726"/>
            <a:ext cx="444090" cy="404530"/>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85" name="Google Shape;6004;p52">
            <a:extLst>
              <a:ext uri="{FF2B5EF4-FFF2-40B4-BE49-F238E27FC236}">
                <a16:creationId xmlns:a16="http://schemas.microsoft.com/office/drawing/2014/main" id="{8BEA8E83-0367-4FC5-8CD3-0EF9C74F90A2}"/>
              </a:ext>
            </a:extLst>
          </p:cNvPr>
          <p:cNvGrpSpPr/>
          <p:nvPr/>
        </p:nvGrpSpPr>
        <p:grpSpPr>
          <a:xfrm>
            <a:off x="3596882" y="4419264"/>
            <a:ext cx="407313" cy="407398"/>
            <a:chOff x="5049725" y="2027900"/>
            <a:chExt cx="481750" cy="481850"/>
          </a:xfrm>
          <a:solidFill>
            <a:srgbClr val="48FFD5"/>
          </a:solidFill>
        </p:grpSpPr>
        <p:sp>
          <p:nvSpPr>
            <p:cNvPr id="86" name="Google Shape;6005;p52">
              <a:extLst>
                <a:ext uri="{FF2B5EF4-FFF2-40B4-BE49-F238E27FC236}">
                  <a16:creationId xmlns:a16="http://schemas.microsoft.com/office/drawing/2014/main" id="{5F65FEC1-3524-4595-9AB9-2469025CDFA0}"/>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6006;p52">
              <a:extLst>
                <a:ext uri="{FF2B5EF4-FFF2-40B4-BE49-F238E27FC236}">
                  <a16:creationId xmlns:a16="http://schemas.microsoft.com/office/drawing/2014/main" id="{4F43D531-71EF-4452-B773-970EEE9D9AA7}"/>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6007;p52">
              <a:extLst>
                <a:ext uri="{FF2B5EF4-FFF2-40B4-BE49-F238E27FC236}">
                  <a16:creationId xmlns:a16="http://schemas.microsoft.com/office/drawing/2014/main" id="{E83C5DED-3FD3-4C57-8C39-06979C2F901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6008;p52">
              <a:extLst>
                <a:ext uri="{FF2B5EF4-FFF2-40B4-BE49-F238E27FC236}">
                  <a16:creationId xmlns:a16="http://schemas.microsoft.com/office/drawing/2014/main" id="{8AA4488E-F2F1-4F00-85AD-887123977874}"/>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6009;p52">
              <a:extLst>
                <a:ext uri="{FF2B5EF4-FFF2-40B4-BE49-F238E27FC236}">
                  <a16:creationId xmlns:a16="http://schemas.microsoft.com/office/drawing/2014/main" id="{C2F643C9-9B9A-446B-9ED6-E85171B6C09F}"/>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6010;p52">
              <a:extLst>
                <a:ext uri="{FF2B5EF4-FFF2-40B4-BE49-F238E27FC236}">
                  <a16:creationId xmlns:a16="http://schemas.microsoft.com/office/drawing/2014/main" id="{31B725D7-F43D-4EBF-B8D6-C08F30A6ED4F}"/>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 name="Google Shape;6011;p52">
              <a:extLst>
                <a:ext uri="{FF2B5EF4-FFF2-40B4-BE49-F238E27FC236}">
                  <a16:creationId xmlns:a16="http://schemas.microsoft.com/office/drawing/2014/main" id="{D6281C71-09B2-4CFE-A8A0-E73593A225E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6012;p52">
              <a:extLst>
                <a:ext uri="{FF2B5EF4-FFF2-40B4-BE49-F238E27FC236}">
                  <a16:creationId xmlns:a16="http://schemas.microsoft.com/office/drawing/2014/main" id="{4FD871FE-48D7-4E29-A9E8-4E67827E8766}"/>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 name="Google Shape;5941;p52">
            <a:extLst>
              <a:ext uri="{FF2B5EF4-FFF2-40B4-BE49-F238E27FC236}">
                <a16:creationId xmlns:a16="http://schemas.microsoft.com/office/drawing/2014/main" id="{B034D2FA-8191-4A49-9FC8-F8C3B84A5EA1}"/>
              </a:ext>
            </a:extLst>
          </p:cNvPr>
          <p:cNvGrpSpPr/>
          <p:nvPr/>
        </p:nvGrpSpPr>
        <p:grpSpPr>
          <a:xfrm>
            <a:off x="5154011" y="3578353"/>
            <a:ext cx="343442" cy="339288"/>
            <a:chOff x="3858100" y="1435075"/>
            <a:chExt cx="487775" cy="481875"/>
          </a:xfrm>
          <a:solidFill>
            <a:srgbClr val="48FFD5"/>
          </a:solidFill>
        </p:grpSpPr>
        <p:sp>
          <p:nvSpPr>
            <p:cNvPr id="95" name="Google Shape;5942;p52">
              <a:extLst>
                <a:ext uri="{FF2B5EF4-FFF2-40B4-BE49-F238E27FC236}">
                  <a16:creationId xmlns:a16="http://schemas.microsoft.com/office/drawing/2014/main" id="{66A701BF-7353-4489-B921-DCCBD8E4B620}"/>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5943;p52">
              <a:extLst>
                <a:ext uri="{FF2B5EF4-FFF2-40B4-BE49-F238E27FC236}">
                  <a16:creationId xmlns:a16="http://schemas.microsoft.com/office/drawing/2014/main" id="{F6A3E877-B6C9-436D-B390-EE3D64710EC4}"/>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5944;p52">
              <a:extLst>
                <a:ext uri="{FF2B5EF4-FFF2-40B4-BE49-F238E27FC236}">
                  <a16:creationId xmlns:a16="http://schemas.microsoft.com/office/drawing/2014/main" id="{A3F2379F-7B35-4C0A-AF81-E49B832FBE75}"/>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5945;p52">
              <a:extLst>
                <a:ext uri="{FF2B5EF4-FFF2-40B4-BE49-F238E27FC236}">
                  <a16:creationId xmlns:a16="http://schemas.microsoft.com/office/drawing/2014/main" id="{16B3BC37-8172-40E9-B530-CC2C1599C671}"/>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 name="Google Shape;5946;p52">
              <a:extLst>
                <a:ext uri="{FF2B5EF4-FFF2-40B4-BE49-F238E27FC236}">
                  <a16:creationId xmlns:a16="http://schemas.microsoft.com/office/drawing/2014/main" id="{8BB5EDA4-2F67-4608-A8A8-049FEAB6F183}"/>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 name="Google Shape;6024;p52">
            <a:extLst>
              <a:ext uri="{FF2B5EF4-FFF2-40B4-BE49-F238E27FC236}">
                <a16:creationId xmlns:a16="http://schemas.microsoft.com/office/drawing/2014/main" id="{7D76DA45-3BBD-4A00-B87D-10575A0EA9C1}"/>
              </a:ext>
            </a:extLst>
          </p:cNvPr>
          <p:cNvGrpSpPr/>
          <p:nvPr/>
        </p:nvGrpSpPr>
        <p:grpSpPr>
          <a:xfrm>
            <a:off x="5107864" y="2708957"/>
            <a:ext cx="420809" cy="420809"/>
            <a:chOff x="1492675" y="2027925"/>
            <a:chExt cx="481825" cy="481825"/>
          </a:xfrm>
          <a:solidFill>
            <a:srgbClr val="48FFD5"/>
          </a:solidFill>
        </p:grpSpPr>
        <p:sp>
          <p:nvSpPr>
            <p:cNvPr id="101" name="Google Shape;6025;p52">
              <a:extLst>
                <a:ext uri="{FF2B5EF4-FFF2-40B4-BE49-F238E27FC236}">
                  <a16:creationId xmlns:a16="http://schemas.microsoft.com/office/drawing/2014/main" id="{7B848494-E6AD-4157-B464-22A45660DACF}"/>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6026;p52">
              <a:extLst>
                <a:ext uri="{FF2B5EF4-FFF2-40B4-BE49-F238E27FC236}">
                  <a16:creationId xmlns:a16="http://schemas.microsoft.com/office/drawing/2014/main" id="{7B471526-E9D3-40BA-8099-AEE55BE28D42}"/>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6027;p52">
              <a:extLst>
                <a:ext uri="{FF2B5EF4-FFF2-40B4-BE49-F238E27FC236}">
                  <a16:creationId xmlns:a16="http://schemas.microsoft.com/office/drawing/2014/main" id="{DE2A342E-4ACC-42DC-83F8-0522C125B147}"/>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6028;p52">
              <a:extLst>
                <a:ext uri="{FF2B5EF4-FFF2-40B4-BE49-F238E27FC236}">
                  <a16:creationId xmlns:a16="http://schemas.microsoft.com/office/drawing/2014/main" id="{EDA35F26-8733-4B52-A4EB-05E9F00BA930}"/>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6029;p52">
              <a:extLst>
                <a:ext uri="{FF2B5EF4-FFF2-40B4-BE49-F238E27FC236}">
                  <a16:creationId xmlns:a16="http://schemas.microsoft.com/office/drawing/2014/main" id="{FF86C0A9-6C48-4214-86DD-0F9B25E7B23A}"/>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ABOUT PROJECT</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Fleet is designed in order to give quality conferencing to people in urban and rural area with variety of scopes.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In today’s times where the pandemic has changed the way people even breathe it is necessary for the video conferencing service.</a:t>
            </a:r>
            <a:endParaRPr sz="1400"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FLEET</a:t>
            </a:r>
            <a:endParaRPr dirty="0">
              <a:solidFill>
                <a:srgbClr val="48FFD5"/>
              </a:solidFill>
              <a:latin typeface="Impact"/>
              <a:ea typeface="Impact"/>
              <a:cs typeface="Impact"/>
              <a:sym typeface="Impact"/>
            </a:endParaRPr>
          </a:p>
        </p:txBody>
      </p:sp>
      <p:pic>
        <p:nvPicPr>
          <p:cNvPr id="3" name="Picture 2">
            <a:extLst>
              <a:ext uri="{FF2B5EF4-FFF2-40B4-BE49-F238E27FC236}">
                <a16:creationId xmlns:a16="http://schemas.microsoft.com/office/drawing/2014/main" id="{E0A4B840-09FA-435D-90CD-EFA16F1410A4}"/>
              </a:ext>
            </a:extLst>
          </p:cNvPr>
          <p:cNvPicPr>
            <a:picLocks noChangeAspect="1"/>
          </p:cNvPicPr>
          <p:nvPr/>
        </p:nvPicPr>
        <p:blipFill>
          <a:blip r:embed="rId3"/>
          <a:stretch>
            <a:fillRect/>
          </a:stretch>
        </p:blipFill>
        <p:spPr>
          <a:xfrm>
            <a:off x="1425800" y="1316425"/>
            <a:ext cx="1711050" cy="1711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IDEA</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Video Conferencing</a:t>
            </a:r>
            <a:endParaRPr dirty="0">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User Freindly</a:t>
            </a:r>
            <a:endParaRPr dirty="0">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Privacy in Communication</a:t>
            </a:r>
            <a:endParaRPr dirty="0">
              <a:solidFill>
                <a:srgbClr val="0E2A4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5143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b="1" dirty="0">
                <a:solidFill>
                  <a:srgbClr val="FFFFFF"/>
                </a:solidFill>
                <a:latin typeface="Roboto Black" panose="02000000000000000000" pitchFamily="2" charset="0"/>
                <a:ea typeface="Roboto Black" panose="02000000000000000000" pitchFamily="2" charset="0"/>
                <a:cs typeface="Arial"/>
                <a:sym typeface="Arial"/>
              </a:rPr>
              <a:t>IDEA</a:t>
            </a:r>
          </a:p>
        </p:txBody>
      </p:sp>
      <p:sp>
        <p:nvSpPr>
          <p:cNvPr id="1294" name="Google Shape;1294;p43"/>
          <p:cNvSpPr txBox="1">
            <a:spLocks noGrp="1"/>
          </p:cNvSpPr>
          <p:nvPr>
            <p:ph type="body" idx="4294967295"/>
          </p:nvPr>
        </p:nvSpPr>
        <p:spPr>
          <a:xfrm>
            <a:off x="1220500" y="1099850"/>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IN" sz="1100" b="1" dirty="0">
                <a:solidFill>
                  <a:srgbClr val="869FB2"/>
                </a:solidFill>
                <a:latin typeface="Arial"/>
                <a:ea typeface="Arial"/>
                <a:cs typeface="Arial"/>
                <a:sym typeface="Arial"/>
              </a:rPr>
              <a:t>Context:</a:t>
            </a:r>
            <a:endParaRPr sz="1100" b="1" dirty="0">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US" sz="1100" dirty="0">
                <a:solidFill>
                  <a:srgbClr val="FFFFFF"/>
                </a:solidFill>
                <a:latin typeface="Arial"/>
                <a:ea typeface="Arial"/>
                <a:cs typeface="Arial"/>
                <a:sym typeface="Arial"/>
              </a:rPr>
              <a:t>-Video calls have become an integral part of today's communication. </a:t>
            </a:r>
          </a:p>
          <a:p>
            <a:pPr marL="0" lvl="0" indent="0" algn="l" rtl="0">
              <a:lnSpc>
                <a:spcPct val="115000"/>
              </a:lnSpc>
              <a:spcBef>
                <a:spcPts val="400"/>
              </a:spcBef>
              <a:spcAft>
                <a:spcPts val="0"/>
              </a:spcAft>
              <a:buNone/>
            </a:pPr>
            <a:r>
              <a:rPr lang="en-US" dirty="0">
                <a:solidFill>
                  <a:srgbClr val="FFFFFF"/>
                </a:solidFill>
                <a:latin typeface="Arial"/>
                <a:ea typeface="Arial"/>
                <a:cs typeface="Arial"/>
                <a:sym typeface="Arial"/>
              </a:rPr>
              <a:t>-</a:t>
            </a:r>
            <a:r>
              <a:rPr lang="en-US" sz="1100" dirty="0">
                <a:solidFill>
                  <a:srgbClr val="FFFFFF"/>
                </a:solidFill>
                <a:latin typeface="Arial"/>
                <a:ea typeface="Arial"/>
                <a:cs typeface="Arial"/>
                <a:sym typeface="Arial"/>
              </a:rPr>
              <a:t>Only in the first four months of the COVID-19 pandemic was a 500% increase in search impressions for web and video conferencing software. </a:t>
            </a:r>
          </a:p>
          <a:p>
            <a:pPr marL="0" lvl="0" indent="0" algn="l" rtl="0">
              <a:lnSpc>
                <a:spcPct val="115000"/>
              </a:lnSpc>
              <a:spcBef>
                <a:spcPts val="400"/>
              </a:spcBef>
              <a:spcAft>
                <a:spcPts val="0"/>
              </a:spcAft>
              <a:buNone/>
            </a:pPr>
            <a:r>
              <a:rPr lang="en-US" dirty="0">
                <a:solidFill>
                  <a:srgbClr val="FFFFFF"/>
                </a:solidFill>
                <a:latin typeface="Arial"/>
                <a:ea typeface="Arial"/>
                <a:cs typeface="Arial"/>
                <a:sym typeface="Arial"/>
              </a:rPr>
              <a:t>-</a:t>
            </a:r>
            <a:r>
              <a:rPr lang="en-US" sz="1100" dirty="0">
                <a:solidFill>
                  <a:srgbClr val="FFFFFF"/>
                </a:solidFill>
                <a:latin typeface="Arial"/>
                <a:ea typeface="Arial"/>
                <a:cs typeface="Arial"/>
                <a:sym typeface="Arial"/>
              </a:rPr>
              <a:t>And video chat apps continue growing in popularity with incredible speed both for businesses and personal use.</a:t>
            </a:r>
          </a:p>
          <a:p>
            <a:pPr marL="0" lvl="0" indent="0" algn="l" rtl="0">
              <a:lnSpc>
                <a:spcPct val="115000"/>
              </a:lnSpc>
              <a:spcBef>
                <a:spcPts val="400"/>
              </a:spcBef>
              <a:spcAft>
                <a:spcPts val="0"/>
              </a:spcAft>
              <a:buNone/>
            </a:pPr>
            <a:endParaRPr lang="en-US" b="1" dirty="0">
              <a:solidFill>
                <a:srgbClr val="FFFFFF"/>
              </a:solidFill>
              <a:latin typeface="Arial"/>
              <a:ea typeface="Arial"/>
              <a:cs typeface="Arial"/>
              <a:sym typeface="Arial"/>
            </a:endParaRPr>
          </a:p>
          <a:p>
            <a:pPr marL="0" lvl="0" indent="0" algn="l" rtl="0">
              <a:lnSpc>
                <a:spcPct val="115000"/>
              </a:lnSpc>
              <a:spcBef>
                <a:spcPts val="400"/>
              </a:spcBef>
              <a:spcAft>
                <a:spcPts val="0"/>
              </a:spcAft>
              <a:buNone/>
            </a:pPr>
            <a:r>
              <a:rPr lang="en-IN" sz="1100" b="1" dirty="0">
                <a:solidFill>
                  <a:srgbClr val="869FB2"/>
                </a:solidFill>
                <a:latin typeface="Arial"/>
                <a:ea typeface="Arial"/>
                <a:cs typeface="Arial"/>
                <a:sym typeface="Arial"/>
              </a:rPr>
              <a:t>Objective:</a:t>
            </a:r>
          </a:p>
          <a:p>
            <a:pPr marL="0" lvl="0" indent="0" algn="l" rtl="0">
              <a:lnSpc>
                <a:spcPct val="115000"/>
              </a:lnSpc>
              <a:spcBef>
                <a:spcPts val="400"/>
              </a:spcBef>
              <a:spcAft>
                <a:spcPts val="0"/>
              </a:spcAft>
              <a:buNone/>
            </a:pPr>
            <a:r>
              <a:rPr lang="en-US" dirty="0">
                <a:solidFill>
                  <a:srgbClr val="FFFFFF"/>
                </a:solidFill>
                <a:latin typeface="Arial"/>
                <a:cs typeface="Arial"/>
                <a:sym typeface="Arial"/>
              </a:rPr>
              <a:t>-To build a video conferencing web app enabling users to have interactions over the internet.</a:t>
            </a:r>
          </a:p>
          <a:p>
            <a:pPr marL="0" lvl="0" indent="0" algn="l" rtl="0">
              <a:lnSpc>
                <a:spcPct val="115000"/>
              </a:lnSpc>
              <a:spcBef>
                <a:spcPts val="400"/>
              </a:spcBef>
              <a:spcAft>
                <a:spcPts val="0"/>
              </a:spcAft>
              <a:buNone/>
            </a:pPr>
            <a:r>
              <a:rPr lang="en-US" dirty="0">
                <a:solidFill>
                  <a:srgbClr val="FFFFFF"/>
                </a:solidFill>
                <a:latin typeface="Arial"/>
                <a:cs typeface="Arial"/>
                <a:sym typeface="Arial"/>
              </a:rPr>
              <a:t>-To implement the new industry standard for video conferencing </a:t>
            </a:r>
            <a:r>
              <a:rPr lang="en-US" dirty="0" err="1">
                <a:solidFill>
                  <a:srgbClr val="FFFFFF"/>
                </a:solidFill>
                <a:latin typeface="Arial"/>
                <a:cs typeface="Arial"/>
                <a:sym typeface="Arial"/>
              </a:rPr>
              <a:t>i.e</a:t>
            </a:r>
            <a:r>
              <a:rPr lang="en-US" dirty="0">
                <a:solidFill>
                  <a:srgbClr val="FFFFFF"/>
                </a:solidFill>
                <a:latin typeface="Arial"/>
                <a:cs typeface="Arial"/>
                <a:sym typeface="Arial"/>
              </a:rPr>
              <a:t> </a:t>
            </a:r>
            <a:r>
              <a:rPr lang="en-US" dirty="0" err="1">
                <a:solidFill>
                  <a:srgbClr val="FFFFFF"/>
                </a:solidFill>
                <a:latin typeface="Arial"/>
                <a:cs typeface="Arial"/>
                <a:sym typeface="Arial"/>
              </a:rPr>
              <a:t>Webrt</a:t>
            </a:r>
            <a:r>
              <a:rPr lang="en-US" dirty="0">
                <a:solidFill>
                  <a:srgbClr val="FFFFFF"/>
                </a:solidFill>
                <a:latin typeface="Arial"/>
                <a:cs typeface="Arial"/>
                <a:sym typeface="Arial"/>
              </a:rPr>
              <a:t>.</a:t>
            </a:r>
          </a:p>
          <a:p>
            <a:pPr marL="0" lvl="0" indent="0" algn="l" rtl="0">
              <a:lnSpc>
                <a:spcPct val="115000"/>
              </a:lnSpc>
              <a:spcBef>
                <a:spcPts val="400"/>
              </a:spcBef>
              <a:spcAft>
                <a:spcPts val="0"/>
              </a:spcAft>
              <a:buNone/>
            </a:pPr>
            <a:r>
              <a:rPr lang="en-US" dirty="0">
                <a:solidFill>
                  <a:srgbClr val="FFFFFF"/>
                </a:solidFill>
                <a:latin typeface="Arial"/>
                <a:cs typeface="Arial"/>
                <a:sym typeface="Arial"/>
              </a:rPr>
              <a:t>-To make a user base and identify different users on network.</a:t>
            </a:r>
          </a:p>
          <a:p>
            <a:pPr marL="0" lvl="0" indent="0" algn="l" rtl="0">
              <a:lnSpc>
                <a:spcPct val="115000"/>
              </a:lnSpc>
              <a:spcBef>
                <a:spcPts val="400"/>
              </a:spcBef>
              <a:spcAft>
                <a:spcPts val="0"/>
              </a:spcAft>
              <a:buNone/>
            </a:pPr>
            <a:r>
              <a:rPr lang="en-US" dirty="0">
                <a:solidFill>
                  <a:srgbClr val="FFFFFF"/>
                </a:solidFill>
                <a:latin typeface="Arial"/>
                <a:cs typeface="Arial"/>
                <a:sym typeface="Arial"/>
              </a:rPr>
              <a:t>-Allow sharing of messages during the video conferencing.</a:t>
            </a:r>
          </a:p>
          <a:p>
            <a:pPr marL="0" lvl="0" indent="0" algn="l" rtl="0">
              <a:lnSpc>
                <a:spcPct val="115000"/>
              </a:lnSpc>
              <a:spcBef>
                <a:spcPts val="400"/>
              </a:spcBef>
              <a:spcAft>
                <a:spcPts val="0"/>
              </a:spcAft>
              <a:buNone/>
            </a:pPr>
            <a:r>
              <a:rPr lang="en-US" dirty="0">
                <a:solidFill>
                  <a:srgbClr val="FFFFFF"/>
                </a:solidFill>
                <a:latin typeface="Arial"/>
                <a:cs typeface="Arial"/>
                <a:sym typeface="Arial"/>
              </a:rPr>
              <a:t>-To aid teaching with the help of whiteboard.</a:t>
            </a:r>
          </a:p>
          <a:p>
            <a:pPr marL="0" lvl="0" indent="0" algn="l" rtl="0">
              <a:lnSpc>
                <a:spcPct val="115000"/>
              </a:lnSpc>
              <a:spcBef>
                <a:spcPts val="400"/>
              </a:spcBef>
              <a:spcAft>
                <a:spcPts val="0"/>
              </a:spcAft>
              <a:buNone/>
            </a:pPr>
            <a:endParaRPr lang="en-US" dirty="0">
              <a:solidFill>
                <a:srgbClr val="FFFFFF"/>
              </a:solidFill>
              <a:latin typeface="Arial"/>
              <a:cs typeface="Arial"/>
              <a:sym typeface="Arial"/>
            </a:endParaRPr>
          </a:p>
          <a:p>
            <a:pPr marL="0" lvl="0" indent="0" algn="l" rtl="0">
              <a:lnSpc>
                <a:spcPct val="115000"/>
              </a:lnSpc>
              <a:spcBef>
                <a:spcPts val="400"/>
              </a:spcBef>
              <a:spcAft>
                <a:spcPts val="0"/>
              </a:spcAft>
              <a:buNone/>
            </a:pPr>
            <a:endParaRPr sz="1100" b="1" dirty="0">
              <a:solidFill>
                <a:srgbClr val="869FB2"/>
              </a:solidFill>
              <a:latin typeface="Arial"/>
              <a:ea typeface="Arial"/>
              <a:cs typeface="Arial"/>
              <a:sym typeface="Arial"/>
            </a:endParaRPr>
          </a:p>
          <a:p>
            <a:pPr marL="0" lvl="0" indent="0" algn="ctr" rtl="0">
              <a:spcBef>
                <a:spcPts val="0"/>
              </a:spcBef>
              <a:spcAft>
                <a:spcPts val="0"/>
              </a:spcAft>
              <a:buNone/>
            </a:pPr>
            <a:endParaRPr sz="1100" dirty="0">
              <a:solidFill>
                <a:srgbClr val="435D74"/>
              </a:solidFill>
              <a:latin typeface="Arial"/>
              <a:ea typeface="Arial"/>
              <a:cs typeface="Arial"/>
              <a:sym typeface="Arial"/>
            </a:endParaRPr>
          </a:p>
          <a:p>
            <a:pPr marL="0" lvl="0" indent="0" algn="ctr" rtl="0">
              <a:spcBef>
                <a:spcPts val="0"/>
              </a:spcBef>
              <a:spcAft>
                <a:spcPts val="0"/>
              </a:spcAft>
              <a:buNone/>
            </a:pPr>
            <a:endParaRPr sz="1400" dirty="0">
              <a:solidFill>
                <a:srgbClr val="435D74"/>
              </a:solidFill>
              <a:latin typeface="Arial"/>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EBA3534-765E-4463-AC68-94B6BB33964B}"/>
              </a:ext>
            </a:extLst>
          </p:cNvPr>
          <p:cNvSpPr txBox="1"/>
          <p:nvPr/>
        </p:nvSpPr>
        <p:spPr>
          <a:xfrm>
            <a:off x="2367997" y="1616284"/>
            <a:ext cx="4571521" cy="1995418"/>
          </a:xfrm>
          <a:prstGeom prst="rect">
            <a:avLst/>
          </a:prstGeom>
          <a:noFill/>
        </p:spPr>
        <p:txBody>
          <a:bodyPr wrap="square" rtlCol="0">
            <a:spAutoFit/>
          </a:bodyPr>
          <a:lstStyle/>
          <a:p>
            <a:pPr rtl="0" fontAlgn="base">
              <a:lnSpc>
                <a:spcPct val="150000"/>
              </a:lnSpc>
              <a:spcBef>
                <a:spcPts val="0"/>
              </a:spcBef>
              <a:spcAft>
                <a:spcPts val="0"/>
              </a:spcAft>
            </a:pPr>
            <a:r>
              <a:rPr lang="en-US" b="0" i="0" u="none" strike="noStrike" dirty="0">
                <a:solidFill>
                  <a:srgbClr val="595959"/>
                </a:solidFill>
                <a:effectLst/>
                <a:latin typeface="Roboto Medium" panose="02000000000000000000" pitchFamily="2" charset="0"/>
                <a:ea typeface="Roboto Medium" panose="02000000000000000000" pitchFamily="2" charset="0"/>
              </a:rPr>
              <a:t>1. Hassle free google authentication</a:t>
            </a:r>
          </a:p>
          <a:p>
            <a:pPr rtl="0" fontAlgn="base">
              <a:lnSpc>
                <a:spcPct val="150000"/>
              </a:lnSpc>
              <a:spcBef>
                <a:spcPts val="0"/>
              </a:spcBef>
              <a:spcAft>
                <a:spcPts val="0"/>
              </a:spcAft>
            </a:pPr>
            <a:r>
              <a:rPr lang="en-US" b="0" i="0" u="none" strike="noStrike" dirty="0">
                <a:solidFill>
                  <a:srgbClr val="595959"/>
                </a:solidFill>
                <a:effectLst/>
                <a:latin typeface="Roboto Medium" panose="02000000000000000000" pitchFamily="2" charset="0"/>
                <a:ea typeface="Roboto Medium" panose="02000000000000000000" pitchFamily="2" charset="0"/>
              </a:rPr>
              <a:t>2. Fast streaming due to P2P architecture</a:t>
            </a:r>
          </a:p>
          <a:p>
            <a:pPr rtl="0" fontAlgn="base">
              <a:lnSpc>
                <a:spcPct val="150000"/>
              </a:lnSpc>
              <a:spcBef>
                <a:spcPts val="0"/>
              </a:spcBef>
              <a:spcAft>
                <a:spcPts val="0"/>
              </a:spcAft>
            </a:pPr>
            <a:r>
              <a:rPr lang="en-US" b="0" i="0" u="none" strike="noStrike" dirty="0">
                <a:solidFill>
                  <a:srgbClr val="595959"/>
                </a:solidFill>
                <a:effectLst/>
                <a:latin typeface="Roboto Medium" panose="02000000000000000000" pitchFamily="2" charset="0"/>
                <a:ea typeface="Roboto Medium" panose="02000000000000000000" pitchFamily="2" charset="0"/>
              </a:rPr>
              <a:t>3. Unique codes for meetings making easy to manage</a:t>
            </a:r>
          </a:p>
          <a:p>
            <a:pPr rtl="0" fontAlgn="base">
              <a:lnSpc>
                <a:spcPct val="150000"/>
              </a:lnSpc>
              <a:spcBef>
                <a:spcPts val="0"/>
              </a:spcBef>
              <a:spcAft>
                <a:spcPts val="0"/>
              </a:spcAft>
            </a:pPr>
            <a:r>
              <a:rPr lang="en-US" b="0" i="0" u="none" strike="noStrike" dirty="0">
                <a:solidFill>
                  <a:srgbClr val="595959"/>
                </a:solidFill>
                <a:effectLst/>
                <a:latin typeface="Roboto Medium" panose="02000000000000000000" pitchFamily="2" charset="0"/>
                <a:ea typeface="Roboto Medium" panose="02000000000000000000" pitchFamily="2" charset="0"/>
              </a:rPr>
              <a:t>4. Whiteboard streaming</a:t>
            </a:r>
          </a:p>
          <a:p>
            <a:pPr rtl="0" fontAlgn="base">
              <a:lnSpc>
                <a:spcPct val="150000"/>
              </a:lnSpc>
              <a:spcBef>
                <a:spcPts val="0"/>
              </a:spcBef>
              <a:spcAft>
                <a:spcPts val="0"/>
              </a:spcAft>
            </a:pPr>
            <a:r>
              <a:rPr lang="en-US" dirty="0">
                <a:solidFill>
                  <a:srgbClr val="595959"/>
                </a:solidFill>
                <a:latin typeface="Roboto Medium" panose="02000000000000000000" pitchFamily="2" charset="0"/>
                <a:ea typeface="Roboto Medium" panose="02000000000000000000" pitchFamily="2" charset="0"/>
              </a:rPr>
              <a:t>5. Screen Sharing</a:t>
            </a:r>
          </a:p>
          <a:p>
            <a:pPr rtl="0" fontAlgn="base">
              <a:lnSpc>
                <a:spcPct val="150000"/>
              </a:lnSpc>
              <a:spcBef>
                <a:spcPts val="0"/>
              </a:spcBef>
              <a:spcAft>
                <a:spcPts val="0"/>
              </a:spcAft>
            </a:pPr>
            <a:r>
              <a:rPr lang="en-US" dirty="0">
                <a:solidFill>
                  <a:srgbClr val="595959"/>
                </a:solidFill>
                <a:latin typeface="Roboto Medium" panose="02000000000000000000" pitchFamily="2" charset="0"/>
                <a:ea typeface="Roboto Medium" panose="02000000000000000000" pitchFamily="2" charset="0"/>
              </a:rPr>
              <a:t>6. Conference History Records</a:t>
            </a:r>
          </a:p>
        </p:txBody>
      </p:sp>
      <p:sp>
        <p:nvSpPr>
          <p:cNvPr id="22" name="Google Shape;402;p28">
            <a:extLst>
              <a:ext uri="{FF2B5EF4-FFF2-40B4-BE49-F238E27FC236}">
                <a16:creationId xmlns:a16="http://schemas.microsoft.com/office/drawing/2014/main" id="{E006F022-75D7-4727-BCF8-DECE30CA4CD7}"/>
              </a:ext>
            </a:extLst>
          </p:cNvPr>
          <p:cNvSpPr/>
          <p:nvPr/>
        </p:nvSpPr>
        <p:spPr>
          <a:xfrm>
            <a:off x="341984" y="85474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 name="TextBox 2">
            <a:extLst>
              <a:ext uri="{FF2B5EF4-FFF2-40B4-BE49-F238E27FC236}">
                <a16:creationId xmlns:a16="http://schemas.microsoft.com/office/drawing/2014/main" id="{5D75FC6D-5390-4B7D-9F6F-96E2674CED37}"/>
              </a:ext>
            </a:extLst>
          </p:cNvPr>
          <p:cNvSpPr txBox="1"/>
          <p:nvPr/>
        </p:nvSpPr>
        <p:spPr>
          <a:xfrm>
            <a:off x="428625" y="872173"/>
            <a:ext cx="1939372" cy="369332"/>
          </a:xfrm>
          <a:prstGeom prst="rect">
            <a:avLst/>
          </a:prstGeom>
          <a:noFill/>
        </p:spPr>
        <p:txBody>
          <a:bodyPr wrap="square" rtlCol="0">
            <a:spAutoFit/>
          </a:bodyPr>
          <a:lstStyle/>
          <a:p>
            <a:r>
              <a:rPr lang="en-IN" sz="1800" dirty="0">
                <a:solidFill>
                  <a:schemeClr val="tx1">
                    <a:lumMod val="85000"/>
                    <a:lumOff val="15000"/>
                  </a:schemeClr>
                </a:solidFill>
                <a:latin typeface="Roboto Black" panose="02000000000000000000" pitchFamily="2" charset="0"/>
                <a:ea typeface="Roboto Black" panose="02000000000000000000" pitchFamily="2" charset="0"/>
              </a:rPr>
              <a:t>Key Features: </a:t>
            </a:r>
            <a:endParaRPr lang="en-US" sz="1800" dirty="0">
              <a:solidFill>
                <a:schemeClr val="tx1">
                  <a:lumMod val="85000"/>
                  <a:lumOff val="15000"/>
                </a:schemeClr>
              </a:solidFill>
              <a:latin typeface="Roboto Black" panose="02000000000000000000" pitchFamily="2" charset="0"/>
              <a:ea typeface="Roboto Black"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60325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57833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17563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202545"/>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SOME PROJECT DEFINITION</a:t>
            </a:r>
            <a:endParaRPr dirty="0">
              <a:solidFill>
                <a:srgbClr val="FFFFFF"/>
              </a:solidFill>
            </a:endParaRPr>
          </a:p>
        </p:txBody>
      </p:sp>
      <p:sp>
        <p:nvSpPr>
          <p:cNvPr id="404" name="Google Shape;404;p28"/>
          <p:cNvSpPr txBox="1">
            <a:spLocks noGrp="1"/>
          </p:cNvSpPr>
          <p:nvPr>
            <p:ph type="ctrTitle"/>
          </p:nvPr>
        </p:nvSpPr>
        <p:spPr>
          <a:xfrm>
            <a:off x="1557931" y="13613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WEBRTC</a:t>
            </a:r>
            <a:endParaRPr dirty="0">
              <a:solidFill>
                <a:schemeClr val="dk1"/>
              </a:solidFill>
            </a:endParaRPr>
          </a:p>
        </p:txBody>
      </p:sp>
      <p:sp>
        <p:nvSpPr>
          <p:cNvPr id="405" name="Google Shape;405;p28"/>
          <p:cNvSpPr txBox="1">
            <a:spLocks noGrp="1"/>
          </p:cNvSpPr>
          <p:nvPr>
            <p:ph type="ctrTitle" idx="2"/>
          </p:nvPr>
        </p:nvSpPr>
        <p:spPr>
          <a:xfrm>
            <a:off x="1557931" y="378894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dk1"/>
                </a:solidFill>
              </a:rPr>
              <a:t>NAVIGATOR-media devices</a:t>
            </a:r>
            <a:endParaRPr dirty="0">
              <a:solidFill>
                <a:schemeClr val="dk1"/>
              </a:solidFill>
            </a:endParaRPr>
          </a:p>
        </p:txBody>
      </p:sp>
      <p:sp>
        <p:nvSpPr>
          <p:cNvPr id="406" name="Google Shape;406;p28"/>
          <p:cNvSpPr txBox="1">
            <a:spLocks noGrp="1"/>
          </p:cNvSpPr>
          <p:nvPr>
            <p:ph type="ctrTitle" idx="3"/>
          </p:nvPr>
        </p:nvSpPr>
        <p:spPr>
          <a:xfrm>
            <a:off x="1557931" y="276403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SOCKET.IO</a:t>
            </a:r>
            <a:endParaRPr dirty="0">
              <a:solidFill>
                <a:schemeClr val="dk1"/>
              </a:solidFill>
            </a:endParaRPr>
          </a:p>
        </p:txBody>
      </p:sp>
      <p:cxnSp>
        <p:nvCxnSpPr>
          <p:cNvPr id="407" name="Google Shape;407;p28"/>
          <p:cNvCxnSpPr/>
          <p:nvPr/>
        </p:nvCxnSpPr>
        <p:spPr>
          <a:xfrm>
            <a:off x="0" y="8341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1541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5688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267993"/>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5818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686979"/>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711888"/>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1560B3A-C5B1-4DBC-91AC-F254E2FAA98D}"/>
              </a:ext>
            </a:extLst>
          </p:cNvPr>
          <p:cNvSpPr txBox="1"/>
          <p:nvPr/>
        </p:nvSpPr>
        <p:spPr>
          <a:xfrm>
            <a:off x="880550" y="1704355"/>
            <a:ext cx="3717992" cy="784830"/>
          </a:xfrm>
          <a:prstGeom prst="rect">
            <a:avLst/>
          </a:prstGeom>
          <a:noFill/>
        </p:spPr>
        <p:txBody>
          <a:bodyPr wrap="square" rtlCol="0">
            <a:spAutoFit/>
          </a:bodyPr>
          <a:lstStyle/>
          <a:p>
            <a:pPr algn="l"/>
            <a:r>
              <a:rPr lang="en-US" sz="900" b="1" dirty="0">
                <a:solidFill>
                  <a:srgbClr val="BDC1C6"/>
                </a:solidFill>
                <a:latin typeface="arial" panose="020B0604020202020204" pitchFamily="34" charset="0"/>
              </a:rPr>
              <a:t>WebRTC (Web Real-Time Communication) is a technology that enables Web applications and sites to capture and optionally stream audio and/or video media, as well as to exchange arbitrary data between browsers without requiring an intermediary.</a:t>
            </a:r>
          </a:p>
        </p:txBody>
      </p:sp>
      <p:sp>
        <p:nvSpPr>
          <p:cNvPr id="45" name="TextBox 44">
            <a:extLst>
              <a:ext uri="{FF2B5EF4-FFF2-40B4-BE49-F238E27FC236}">
                <a16:creationId xmlns:a16="http://schemas.microsoft.com/office/drawing/2014/main" id="{55699D35-F0D2-4A36-86B2-928D4EBF201D}"/>
              </a:ext>
            </a:extLst>
          </p:cNvPr>
          <p:cNvSpPr txBox="1"/>
          <p:nvPr/>
        </p:nvSpPr>
        <p:spPr>
          <a:xfrm>
            <a:off x="850949" y="3018776"/>
            <a:ext cx="3717992" cy="507831"/>
          </a:xfrm>
          <a:prstGeom prst="rect">
            <a:avLst/>
          </a:prstGeom>
          <a:noFill/>
        </p:spPr>
        <p:txBody>
          <a:bodyPr wrap="square" rtlCol="0">
            <a:spAutoFit/>
          </a:bodyPr>
          <a:lstStyle/>
          <a:p>
            <a:pPr algn="l"/>
            <a:r>
              <a:rPr lang="en-US" sz="900" b="1" dirty="0">
                <a:solidFill>
                  <a:srgbClr val="BDC1C6"/>
                </a:solidFill>
                <a:latin typeface="arial" panose="020B0604020202020204" pitchFamily="34" charset="0"/>
              </a:rPr>
              <a:t>Socket.IO is a library that enables real-time, bidirectional and event-based communication between the browser and the server.</a:t>
            </a:r>
          </a:p>
        </p:txBody>
      </p:sp>
      <p:sp>
        <p:nvSpPr>
          <p:cNvPr id="46" name="TextBox 45">
            <a:extLst>
              <a:ext uri="{FF2B5EF4-FFF2-40B4-BE49-F238E27FC236}">
                <a16:creationId xmlns:a16="http://schemas.microsoft.com/office/drawing/2014/main" id="{ED97BD8C-017B-4F26-9C0A-A3B9027AE609}"/>
              </a:ext>
            </a:extLst>
          </p:cNvPr>
          <p:cNvSpPr txBox="1"/>
          <p:nvPr/>
        </p:nvSpPr>
        <p:spPr>
          <a:xfrm>
            <a:off x="819925" y="4135788"/>
            <a:ext cx="3717992" cy="646331"/>
          </a:xfrm>
          <a:prstGeom prst="rect">
            <a:avLst/>
          </a:prstGeom>
          <a:noFill/>
        </p:spPr>
        <p:txBody>
          <a:bodyPr wrap="square" rtlCol="0">
            <a:spAutoFit/>
          </a:bodyPr>
          <a:lstStyle/>
          <a:p>
            <a:pPr algn="l"/>
            <a:r>
              <a:rPr lang="en-US" sz="900" b="1" dirty="0">
                <a:solidFill>
                  <a:srgbClr val="BDC1C6"/>
                </a:solidFill>
                <a:latin typeface="arial" panose="020B0604020202020204" pitchFamily="34" charset="0"/>
              </a:rPr>
              <a:t>The Media Devices interface provides access to connected media input devices like cameras and microphones, as well as screen sharing. In essence, it lets you obtain access to any hardware source of media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1307</Words>
  <Application>Microsoft Office PowerPoint</Application>
  <PresentationFormat>On-screen Show (16:9)</PresentationFormat>
  <Paragraphs>250</Paragraphs>
  <Slides>38</Slides>
  <Notes>38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38</vt:i4>
      </vt:variant>
    </vt:vector>
  </HeadingPairs>
  <TitlesOfParts>
    <vt:vector size="55" baseType="lpstr">
      <vt:lpstr>Amatic SC</vt:lpstr>
      <vt:lpstr>Bree Serif</vt:lpstr>
      <vt:lpstr>Impact</vt:lpstr>
      <vt:lpstr>Proxima Nova Semibold</vt:lpstr>
      <vt:lpstr>Didact Gothic</vt:lpstr>
      <vt:lpstr>Roboto Thin</vt:lpstr>
      <vt:lpstr>Arial</vt:lpstr>
      <vt:lpstr>Roboto Medium</vt:lpstr>
      <vt:lpstr>Roboto Black</vt:lpstr>
      <vt:lpstr>Calibri</vt:lpstr>
      <vt:lpstr>Roboto Light</vt:lpstr>
      <vt:lpstr>Arial</vt:lpstr>
      <vt:lpstr>Proxima Nova</vt:lpstr>
      <vt:lpstr>Roboto Mono Thin</vt:lpstr>
      <vt:lpstr>WEB PROPOSAL</vt:lpstr>
      <vt:lpstr>SlidesGo Final Pages</vt:lpstr>
      <vt:lpstr>Slidesgo Final Pages</vt:lpstr>
      <vt:lpstr>CONFERENCING WITH FLEET</vt:lpstr>
      <vt:lpstr>...and our sets of editable icons</vt:lpstr>
      <vt:lpstr>TABLE OF CONTENTS</vt:lpstr>
      <vt:lpstr>ABOUT PROJECT</vt:lpstr>
      <vt:lpstr>IDEA</vt:lpstr>
      <vt:lpstr>IDEA</vt:lpstr>
      <vt:lpstr>PowerPoint Presentation</vt:lpstr>
      <vt:lpstr>SOME PROJECT DEFINITION</vt:lpstr>
      <vt:lpstr>WHAT WE ARE WORKING ON</vt:lpstr>
      <vt:lpstr>ABOUT THE PROJECT</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Shubham Pandey</dc:creator>
  <cp:lastModifiedBy>Shubham Pandey</cp:lastModifiedBy>
  <cp:revision>12</cp:revision>
  <dcterms:modified xsi:type="dcterms:W3CDTF">2021-10-27T08:44:54Z</dcterms:modified>
</cp:coreProperties>
</file>